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9" r:id="rId3"/>
    <p:sldId id="257" r:id="rId4"/>
    <p:sldId id="260" r:id="rId5"/>
    <p:sldId id="276" r:id="rId6"/>
    <p:sldId id="277" r:id="rId7"/>
    <p:sldId id="278" r:id="rId8"/>
    <p:sldId id="279" r:id="rId9"/>
    <p:sldId id="280" r:id="rId10"/>
    <p:sldId id="281" r:id="rId11"/>
    <p:sldId id="282" r:id="rId12"/>
    <p:sldId id="283" r:id="rId13"/>
    <p:sldId id="284" r:id="rId14"/>
    <p:sldId id="285" r:id="rId15"/>
    <p:sldId id="286" r:id="rId16"/>
    <p:sldId id="287" r:id="rId17"/>
    <p:sldId id="288" r:id="rId18"/>
    <p:sldId id="289" r:id="rId19"/>
    <p:sldId id="290" r:id="rId20"/>
    <p:sldId id="291" r:id="rId21"/>
    <p:sldId id="292" r:id="rId22"/>
    <p:sldId id="293" r:id="rId23"/>
    <p:sldId id="27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7B33B34-D941-4F96-A240-ABCCD05A21AC}">
          <p14:sldIdLst>
            <p14:sldId id="256"/>
            <p14:sldId id="259"/>
            <p14:sldId id="257"/>
            <p14:sldId id="260"/>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90" d="100"/>
          <a:sy n="90" d="100"/>
        </p:scale>
        <p:origin x="35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0F1CFF-3811-4BBB-8B32-237EB5A78F42}" type="datetimeFigureOut">
              <a:rPr lang="en-IN" smtClean="0"/>
              <a:t>05-01-2026</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A26FD5-0B9A-4074-81A8-8DA07B53EEC2}"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CA26FD5-0B9A-4074-81A8-8DA07B53EEC2}" type="slidenum">
              <a:rPr lang="en-IN" smtClean="0"/>
              <a:t>1</a:t>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CA26FD5-0B9A-4074-81A8-8DA07B53EEC2}" type="slidenum">
              <a:rPr lang="en-IN" smtClean="0"/>
              <a:t>8</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35AA4B-BD05-4438-BDAA-3B11184FA7B5}" type="datetimeFigureOut">
              <a:rPr lang="en-IN" smtClean="0"/>
              <a:t>05-01-2026</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4E6BBBE2-36F5-418A-85C3-8A407D4EB4AB}"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35AA4B-BD05-4438-BDAA-3B11184FA7B5}" type="datetimeFigureOut">
              <a:rPr lang="en-IN" smtClean="0"/>
              <a:t>05-01-2026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E6BBBE2-36F5-418A-85C3-8A407D4EB4AB}"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35AA4B-BD05-4438-BDAA-3B11184FA7B5}" type="datetimeFigureOut">
              <a:rPr lang="en-IN" smtClean="0"/>
              <a:t>05-01-2026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E6BBBE2-36F5-418A-85C3-8A407D4EB4AB}"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35AA4B-BD05-4438-BDAA-3B11184FA7B5}" type="datetimeFigureOut">
              <a:rPr lang="en-IN" smtClean="0"/>
              <a:t>05-01-2026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E6BBBE2-36F5-418A-85C3-8A407D4EB4AB}"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35AA4B-BD05-4438-BDAA-3B11184FA7B5}" type="datetimeFigureOut">
              <a:rPr lang="en-IN" smtClean="0"/>
              <a:t>05-01-2026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E6BBBE2-36F5-418A-85C3-8A407D4EB4AB}"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135AA4B-BD05-4438-BDAA-3B11184FA7B5}" type="datetimeFigureOut">
              <a:rPr lang="en-IN" smtClean="0"/>
              <a:t>05-01-2026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E6BBBE2-36F5-418A-85C3-8A407D4EB4AB}"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35AA4B-BD05-4438-BDAA-3B11184FA7B5}" type="datetimeFigureOut">
              <a:rPr lang="en-IN" smtClean="0"/>
              <a:t>05-01-2026</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E6BBBE2-36F5-418A-85C3-8A407D4EB4AB}"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135AA4B-BD05-4438-BDAA-3B11184FA7B5}" type="datetimeFigureOut">
              <a:rPr lang="en-IN" smtClean="0"/>
              <a:t>05-01-2026</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E6BBBE2-36F5-418A-85C3-8A407D4EB4AB}"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35AA4B-BD05-4438-BDAA-3B11184FA7B5}" type="datetimeFigureOut">
              <a:rPr lang="en-IN" smtClean="0"/>
              <a:t>05-01-2026</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E6BBBE2-36F5-418A-85C3-8A407D4EB4AB}"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35AA4B-BD05-4438-BDAA-3B11184FA7B5}" type="datetimeFigureOut">
              <a:rPr lang="en-IN" smtClean="0"/>
              <a:t>05-01-2026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E6BBBE2-36F5-418A-85C3-8A407D4EB4AB}"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1135AA4B-BD05-4438-BDAA-3B11184FA7B5}" type="datetimeFigureOut">
              <a:rPr lang="en-IN" smtClean="0"/>
              <a:t>05-01-2026</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4E6BBBE2-36F5-418A-85C3-8A407D4EB4AB}"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a:fillRect/>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1135AA4B-BD05-4438-BDAA-3B11184FA7B5}" type="datetimeFigureOut">
              <a:rPr lang="en-IN" smtClean="0"/>
              <a:t>05-01-2026</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4E6BBBE2-36F5-418A-85C3-8A407D4EB4AB}"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GIF"/><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8.GIF"/><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s://themewagon.com/" TargetMode="External"/><Relationship Id="rId3" Type="http://schemas.openxmlformats.org/officeDocument/2006/relationships/hyperlink" Target="https://getbootstrap.com/" TargetMode="External"/><Relationship Id="rId7" Type="http://schemas.openxmlformats.org/officeDocument/2006/relationships/hyperlink" Target="https://www.geeksforgeeks.org/" TargetMode="External"/><Relationship Id="rId2" Type="http://schemas.openxmlformats.org/officeDocument/2006/relationships/hyperlink" Target="https://docs.djangoproject.com/" TargetMode="External"/><Relationship Id="rId1" Type="http://schemas.openxmlformats.org/officeDocument/2006/relationships/slideLayout" Target="../slideLayouts/slideLayout2.xml"/><Relationship Id="rId6" Type="http://schemas.openxmlformats.org/officeDocument/2006/relationships/hyperlink" Target="https://github.com/" TargetMode="External"/><Relationship Id="rId5" Type="http://schemas.openxmlformats.org/officeDocument/2006/relationships/hyperlink" Target="https://stackoverflow.com/" TargetMode="External"/><Relationship Id="rId4" Type="http://schemas.openxmlformats.org/officeDocument/2006/relationships/hyperlink" Target="https://www.w3schools.com/"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98145" y="2723515"/>
            <a:ext cx="11536045" cy="1106805"/>
          </a:xfrm>
          <a:prstGeom prst="rect">
            <a:avLst/>
          </a:prstGeom>
          <a:solidFill>
            <a:schemeClr val="bg1">
              <a:lumMod val="85000"/>
            </a:schemeClr>
          </a:solidFill>
          <a:ln>
            <a:noFill/>
          </a:ln>
        </p:spPr>
        <p:txBody>
          <a:bodyPr wrap="square" rtlCol="0">
            <a:spAutoFit/>
          </a:bodyPr>
          <a:lstStyle/>
          <a:p>
            <a:r>
              <a:rPr lang="en-US" altLang="en-IN" sz="4800" b="1" u="sng" kern="100"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Mezbaani Cafe For </a:t>
            </a:r>
            <a:r>
              <a:rPr lang="en-IN" sz="4800" b="1" u="sng" kern="100"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Online Food</a:t>
            </a:r>
            <a:r>
              <a:rPr lang="en-US" altLang="en-IN" sz="4800" b="1" u="sng" kern="100"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 </a:t>
            </a:r>
            <a:r>
              <a:rPr lang="en-IN" sz="4800" b="1" u="sng" kern="100" dirty="0">
                <a:solidFill>
                  <a:schemeClr val="accent2">
                    <a:lumMod val="50000"/>
                  </a:schemeClr>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Ordering </a:t>
            </a:r>
          </a:p>
          <a:p>
            <a:endParaRPr lang="en-IN" dirty="0"/>
          </a:p>
        </p:txBody>
      </p:sp>
      <p:sp>
        <p:nvSpPr>
          <p:cNvPr id="13" name="Rectangle 12"/>
          <p:cNvSpPr/>
          <p:nvPr/>
        </p:nvSpPr>
        <p:spPr>
          <a:xfrm>
            <a:off x="398302" y="1044759"/>
            <a:ext cx="3451250" cy="584775"/>
          </a:xfrm>
          <a:prstGeom prst="rect">
            <a:avLst/>
          </a:prstGeom>
          <a:solidFill>
            <a:schemeClr val="tx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a:spAutoFit/>
          </a:bodyPr>
          <a:lstStyle/>
          <a:p>
            <a:r>
              <a:rPr lang="en-US" sz="3200" b="1"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PROJECT TITLE </a:t>
            </a:r>
            <a:endParaRPr lang="en-US" sz="3200" dirty="0">
              <a:solidFill>
                <a:schemeClr val="bg1"/>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95544" y="3830102"/>
            <a:ext cx="3596456" cy="3027898"/>
          </a:xfrm>
          <a:prstGeom prst="rect">
            <a:avLst/>
          </a:prstGeom>
        </p:spPr>
      </p:pic>
      <p:sp>
        <p:nvSpPr>
          <p:cNvPr id="4" name="TextBox 3"/>
          <p:cNvSpPr txBox="1"/>
          <p:nvPr/>
        </p:nvSpPr>
        <p:spPr>
          <a:xfrm>
            <a:off x="6667" y="6027003"/>
            <a:ext cx="5284424" cy="829945"/>
          </a:xfrm>
          <a:prstGeom prst="rect">
            <a:avLst/>
          </a:prstGeom>
          <a:noFill/>
        </p:spPr>
        <p:txBody>
          <a:bodyPr wrap="square">
            <a:spAutoFit/>
          </a:bodyPr>
          <a:lstStyle/>
          <a:p>
            <a:r>
              <a:rPr lang="en-US" sz="2400" b="1" dirty="0">
                <a:solidFill>
                  <a:schemeClr val="bg1"/>
                </a:solidFill>
                <a:latin typeface="Times New Roman" panose="02020603050405020304" pitchFamily="18" charset="0"/>
                <a:cs typeface="Times New Roman" panose="02020603050405020304" pitchFamily="18" charset="0"/>
              </a:rPr>
              <a:t>Presented by: Tejaswini </a:t>
            </a:r>
            <a:r>
              <a:rPr lang="en-US" sz="2400" b="1" dirty="0" err="1">
                <a:solidFill>
                  <a:schemeClr val="bg1"/>
                </a:solidFill>
                <a:latin typeface="Times New Roman" panose="02020603050405020304" pitchFamily="18" charset="0"/>
                <a:cs typeface="Times New Roman" panose="02020603050405020304" pitchFamily="18" charset="0"/>
              </a:rPr>
              <a:t>Gosavi</a:t>
            </a:r>
            <a:br>
              <a:rPr lang="en-US" sz="2400" b="1">
                <a:solidFill>
                  <a:schemeClr val="bg1"/>
                </a:solidFill>
                <a:latin typeface="Times New Roman" panose="02020603050405020304" pitchFamily="18" charset="0"/>
                <a:cs typeface="Times New Roman" panose="02020603050405020304" pitchFamily="18" charset="0"/>
              </a:rPr>
            </a:br>
            <a:endParaRPr lang="en-IN" sz="2400" b="1"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2194560"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Techno</a:t>
            </a:r>
            <a:r>
              <a:rPr lang="en-US" sz="3200" b="1"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logy</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p:cNvSpPr txBox="1"/>
          <p:nvPr/>
        </p:nvSpPr>
        <p:spPr>
          <a:xfrm>
            <a:off x="690880" y="920055"/>
            <a:ext cx="5405120" cy="3618106"/>
          </a:xfrm>
          <a:prstGeom prst="rect">
            <a:avLst/>
          </a:prstGeom>
          <a:solidFill>
            <a:schemeClr val="bg1"/>
          </a:solidFill>
          <a:ln>
            <a:solidFill>
              <a:schemeClr val="tx1"/>
            </a:solidFill>
          </a:ln>
        </p:spPr>
        <p:txBody>
          <a:bodyPr wrap="square">
            <a:spAutoFit/>
          </a:bodyPr>
          <a:lstStyle/>
          <a:p>
            <a:pPr algn="just">
              <a:lnSpc>
                <a:spcPct val="150000"/>
              </a:lnSpc>
              <a:spcAft>
                <a:spcPts val="800"/>
              </a:spcAft>
              <a:buNone/>
            </a:pPr>
            <a:r>
              <a:rPr lang="en-IN" sz="2000" b="1" u="sng" kern="100" dirty="0">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Software Requirement</a:t>
            </a:r>
            <a:endParaRPr lang="en-IN" sz="1600" u="sng" kern="1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Frontend</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HTML5, CSS3, JavaScript, Bootstrap 4</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Backend</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Python 3.x with Django Framework</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Database</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SQLite (default Django database)</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Browser</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Google Chrome, Mozilla Firefox</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Editor/IDE</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Visual Studio Code or PyCharm</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Operating System</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Windows 10/Linux</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p:cNvSpPr txBox="1"/>
          <p:nvPr/>
        </p:nvSpPr>
        <p:spPr>
          <a:xfrm>
            <a:off x="6096000" y="920055"/>
            <a:ext cx="5120640" cy="3612784"/>
          </a:xfrm>
          <a:prstGeom prst="rect">
            <a:avLst/>
          </a:prstGeom>
          <a:solidFill>
            <a:schemeClr val="bg1"/>
          </a:solidFill>
          <a:ln>
            <a:solidFill>
              <a:schemeClr val="tx1"/>
            </a:solidFill>
          </a:ln>
        </p:spPr>
        <p:txBody>
          <a:bodyPr wrap="square">
            <a:spAutoFit/>
          </a:bodyPr>
          <a:lstStyle/>
          <a:p>
            <a:pPr algn="just">
              <a:lnSpc>
                <a:spcPct val="150000"/>
              </a:lnSpc>
              <a:spcAft>
                <a:spcPts val="800"/>
              </a:spcAft>
              <a:buNone/>
            </a:pPr>
            <a:r>
              <a:rPr lang="en-IN" sz="2000" b="1" u="sng" kern="100" dirty="0">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Hardware Requirement</a:t>
            </a:r>
            <a:endParaRPr lang="en-IN" sz="1600" u="sng" kern="1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Processor</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Intel i3 or higher</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RAM</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Minimum 4 GB</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Storage</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At least 2 GB of free disk space</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Internet</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Required for deployment and updates</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Display</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Minimum 1280×720 resolution</a:t>
            </a:r>
          </a:p>
          <a:p>
            <a:pPr lvl="0" algn="just">
              <a:lnSpc>
                <a:spcPct val="150000"/>
              </a:lnSpc>
              <a:spcAft>
                <a:spcPts val="800"/>
              </a:spcAft>
              <a:buSzPts val="1000"/>
              <a:tabLst>
                <a:tab pos="457200" algn="l"/>
              </a:tabLst>
            </a:pPr>
            <a:endParaRPr lang="en-IN" kern="100" dirty="0">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6096000"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kern="100" dirty="0">
                <a:solidFill>
                  <a:schemeClr val="bg1"/>
                </a:solidFill>
                <a:effectLst/>
                <a:latin typeface="Times New Roman" panose="02020603050405020304" pitchFamily="18" charset="0"/>
                <a:ea typeface="Calibri" panose="020F0502020204030204" pitchFamily="34" charset="0"/>
              </a:rPr>
              <a:t>Methodology Development Model</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0" name="Picture 59"/>
          <p:cNvPicPr>
            <a:picLocks noChangeAspect="1"/>
          </p:cNvPicPr>
          <p:nvPr/>
        </p:nvPicPr>
        <p:blipFill>
          <a:blip r:embed="rId2">
            <a:extLst>
              <a:ext uri="{28A0092B-C50C-407E-A947-70E740481C1C}">
                <a14:useLocalDpi xmlns:a14="http://schemas.microsoft.com/office/drawing/2010/main" val="0"/>
              </a:ext>
            </a:extLst>
          </a:blip>
          <a:srcRect l="16945" t="27828" r="21402" b="23891"/>
          <a:stretch>
            <a:fillRect/>
          </a:stretch>
        </p:blipFill>
        <p:spPr>
          <a:xfrm>
            <a:off x="1170940" y="822960"/>
            <a:ext cx="9850120" cy="5212080"/>
          </a:xfrm>
          <a:prstGeom prst="rect">
            <a:avLst/>
          </a:prstGeom>
          <a:ln>
            <a:solidFill>
              <a:schemeClr val="tx1"/>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rcRect l="23920" t="27408" r="25540" b="15802"/>
          <a:stretch>
            <a:fillRect/>
          </a:stretch>
        </p:blipFill>
        <p:spPr>
          <a:xfrm>
            <a:off x="1236133" y="846668"/>
            <a:ext cx="9719733" cy="5300132"/>
          </a:xfrm>
          <a:prstGeom prst="rect">
            <a:avLst/>
          </a:prstGeom>
        </p:spPr>
      </p:pic>
      <p:sp>
        <p:nvSpPr>
          <p:cNvPr id="6" name="Rectangle 5"/>
          <p:cNvSpPr/>
          <p:nvPr/>
        </p:nvSpPr>
        <p:spPr>
          <a:xfrm>
            <a:off x="-1" y="0"/>
            <a:ext cx="4131733"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S</a:t>
            </a:r>
            <a:r>
              <a:rPr lang="en-US" sz="32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ystem Design Model</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 y="0"/>
            <a:ext cx="4631268"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Admin Workflow Process</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2" name="Picture 31"/>
          <p:cNvPicPr>
            <a:picLocks noChangeAspect="1"/>
          </p:cNvPicPr>
          <p:nvPr/>
        </p:nvPicPr>
        <p:blipFill>
          <a:blip r:embed="rId2">
            <a:extLst>
              <a:ext uri="{28A0092B-C50C-407E-A947-70E740481C1C}">
                <a14:useLocalDpi xmlns:a14="http://schemas.microsoft.com/office/drawing/2010/main" val="0"/>
              </a:ext>
            </a:extLst>
          </a:blip>
          <a:srcRect l="38580" t="39300" r="38889" b="15824"/>
          <a:stretch>
            <a:fillRect/>
          </a:stretch>
        </p:blipFill>
        <p:spPr>
          <a:xfrm>
            <a:off x="584199" y="719667"/>
            <a:ext cx="4724400" cy="5850466"/>
          </a:xfrm>
          <a:prstGeom prst="rect">
            <a:avLst/>
          </a:prstGeom>
        </p:spPr>
      </p:pic>
      <p:sp>
        <p:nvSpPr>
          <p:cNvPr id="33" name="Rectangle 32"/>
          <p:cNvSpPr/>
          <p:nvPr/>
        </p:nvSpPr>
        <p:spPr>
          <a:xfrm>
            <a:off x="7145866" y="-1"/>
            <a:ext cx="2362201"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Flow Chart</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5" name="Picture 34"/>
          <p:cNvPicPr>
            <a:picLocks noChangeAspect="1"/>
          </p:cNvPicPr>
          <p:nvPr/>
        </p:nvPicPr>
        <p:blipFill>
          <a:blip r:embed="rId3">
            <a:extLst>
              <a:ext uri="{28A0092B-C50C-407E-A947-70E740481C1C}">
                <a14:useLocalDpi xmlns:a14="http://schemas.microsoft.com/office/drawing/2010/main" val="0"/>
              </a:ext>
            </a:extLst>
          </a:blip>
          <a:srcRect l="67747" t="33580" r="13349" b="19136"/>
          <a:stretch>
            <a:fillRect/>
          </a:stretch>
        </p:blipFill>
        <p:spPr>
          <a:xfrm>
            <a:off x="6815667" y="719667"/>
            <a:ext cx="4724400" cy="585046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0"/>
            <a:ext cx="3124201"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dirty="0">
                <a:solidFill>
                  <a:schemeClr val="bg1"/>
                </a:solidFill>
                <a:latin typeface="Times New Roman" panose="02020603050405020304" pitchFamily="18" charset="0"/>
                <a:cs typeface="Times New Roman" panose="02020603050405020304" pitchFamily="18" charset="0"/>
              </a:rPr>
              <a:t>Project Planning</a:t>
            </a:r>
            <a:endParaRPr lang="en-US" sz="3200" dirty="0">
              <a:solidFill>
                <a:schemeClr val="bg1"/>
              </a:solidFill>
            </a:endParaRPr>
          </a:p>
        </p:txBody>
      </p:sp>
      <p:sp>
        <p:nvSpPr>
          <p:cNvPr id="8" name="TextBox 7"/>
          <p:cNvSpPr txBox="1"/>
          <p:nvPr/>
        </p:nvSpPr>
        <p:spPr>
          <a:xfrm>
            <a:off x="0" y="584775"/>
            <a:ext cx="12192000" cy="5536387"/>
          </a:xfrm>
          <a:prstGeom prst="rect">
            <a:avLst/>
          </a:prstGeom>
          <a:solidFill>
            <a:schemeClr val="bg1"/>
          </a:solidFill>
          <a:ln>
            <a:solidFill>
              <a:schemeClr val="tx1"/>
            </a:solidFill>
          </a:ln>
        </p:spPr>
        <p:txBody>
          <a:bodyPr wrap="square">
            <a:spAutoFit/>
          </a:bodyPr>
          <a:lstStyle/>
          <a:p>
            <a:pPr algn="just">
              <a:lnSpc>
                <a:spcPct val="150000"/>
              </a:lnSpc>
              <a:spcAft>
                <a:spcPts val="80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 software design pattern called Model View Controller, or MVC as it is more formally known, is used to build online applications. There are three components to the Model View Controller pattern:</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Model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 The lowest level of the pattern, is in charge of maintaining the data.</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View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This is in charge of showing the user all or part of the data.</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Controller</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 The computer program that controls how the Model and View interact.</a:t>
            </a:r>
            <a:endParaRPr lang="en-US" kern="100"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project was executed in the following phases:</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50000"/>
              </a:lnSpc>
              <a:spcAft>
                <a:spcPts val="800"/>
              </a:spcAft>
              <a:buNone/>
            </a:pPr>
            <a: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t>Phase 1</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Requirement analysis and feature listing</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50000"/>
              </a:lnSpc>
              <a:spcAft>
                <a:spcPts val="800"/>
              </a:spcAft>
              <a:buNone/>
            </a:pPr>
            <a: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t>Phase 2</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Database design and model creation</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50000"/>
              </a:lnSpc>
              <a:spcAft>
                <a:spcPts val="800"/>
              </a:spcAft>
              <a:buNone/>
            </a:pPr>
            <a: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t>Phase 3</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Frontend and backend integration</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50000"/>
              </a:lnSpc>
              <a:spcAft>
                <a:spcPts val="800"/>
              </a:spcAft>
              <a:buNone/>
            </a:pPr>
            <a: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t>Phase 4</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Admin panel implementation</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50000"/>
              </a:lnSpc>
              <a:spcAft>
                <a:spcPts val="800"/>
              </a:spcAft>
              <a:buNone/>
            </a:pPr>
            <a: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t>Phase 5</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Testing and debugging</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50000"/>
              </a:lnSpc>
              <a:spcAft>
                <a:spcPts val="800"/>
              </a:spcAft>
            </a:pPr>
            <a: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t>Phase 6</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Documentation and final report preparation</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0"/>
            <a:ext cx="3547534"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dirty="0">
                <a:solidFill>
                  <a:schemeClr val="bg1"/>
                </a:solidFill>
                <a:latin typeface="Times New Roman" panose="02020603050405020304" pitchFamily="18" charset="0"/>
                <a:cs typeface="Times New Roman" panose="02020603050405020304" pitchFamily="18" charset="0"/>
              </a:rPr>
              <a:t>Features of System</a:t>
            </a:r>
            <a:endParaRPr lang="en-US" sz="3200" dirty="0">
              <a:solidFill>
                <a:schemeClr val="bg1"/>
              </a:solidFill>
            </a:endParaRPr>
          </a:p>
        </p:txBody>
      </p:sp>
      <p:sp>
        <p:nvSpPr>
          <p:cNvPr id="6" name="TextBox 5"/>
          <p:cNvSpPr txBox="1"/>
          <p:nvPr/>
        </p:nvSpPr>
        <p:spPr>
          <a:xfrm>
            <a:off x="0" y="584775"/>
            <a:ext cx="12192000" cy="5552161"/>
          </a:xfrm>
          <a:prstGeom prst="rect">
            <a:avLst/>
          </a:prstGeom>
          <a:solidFill>
            <a:schemeClr val="bg1"/>
          </a:solidFill>
          <a:ln>
            <a:solidFill>
              <a:schemeClr val="tx1"/>
            </a:solidFill>
          </a:ln>
        </p:spPr>
        <p:txBody>
          <a:bodyPr wrap="square">
            <a:spAutoFit/>
          </a:bodyPr>
          <a:lstStyle/>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Fully functional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online food ordering system</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Interactive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table booking module</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with confirmation</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Secure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login/signup</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for users and admins</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Clean, categorized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menu display</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with search functionality</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Dynamic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cart management system</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Admin backend for item, order, and reservation management</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Feedback section</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to gather user opinions</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Mobile responsive design</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for better accessibility</a:t>
            </a:r>
          </a:p>
          <a:p>
            <a:pPr lvl="0" algn="just">
              <a:lnSpc>
                <a:spcPct val="150000"/>
              </a:lnSpc>
              <a:spcAft>
                <a:spcPts val="800"/>
              </a:spcAft>
              <a:buSzPts val="1000"/>
              <a:tabLst>
                <a:tab pos="457200" algn="l"/>
              </a:tabLst>
            </a:pPr>
            <a:endParaRPr lang="en-IN" kern="100" dirty="0">
              <a:latin typeface="Times New Roman" panose="02020603050405020304" pitchFamily="18" charset="0"/>
              <a:ea typeface="Calibri" panose="020F0502020204030204" pitchFamily="34" charset="0"/>
              <a:cs typeface="Times New Roman" panose="02020603050405020304" pitchFamily="18" charset="0"/>
            </a:endParaRPr>
          </a:p>
          <a:p>
            <a:pPr lvl="0" algn="just">
              <a:lnSpc>
                <a:spcPct val="150000"/>
              </a:lnSpc>
              <a:spcAft>
                <a:spcPts val="800"/>
              </a:spcAft>
              <a:buSzPts val="1000"/>
              <a:tabLst>
                <a:tab pos="457200" algn="l"/>
              </a:tabLst>
            </a:pP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gn="just">
              <a:lnSpc>
                <a:spcPct val="150000"/>
              </a:lnSpc>
              <a:spcAft>
                <a:spcPts val="800"/>
              </a:spcAft>
              <a:buSzPts val="1000"/>
              <a:tabLst>
                <a:tab pos="457200" algn="l"/>
              </a:tabLst>
            </a:pPr>
            <a:endParaRPr lang="en-IN" sz="1600" kern="100" dirty="0">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584775"/>
            <a:ext cx="12192001" cy="3884846"/>
          </a:xfrm>
          <a:prstGeom prst="rect">
            <a:avLst/>
          </a:prstGeom>
          <a:solidFill>
            <a:schemeClr val="bg1"/>
          </a:solidFill>
          <a:ln>
            <a:solidFill>
              <a:schemeClr val="tx1"/>
            </a:solidFill>
          </a:ln>
        </p:spPr>
        <p:txBody>
          <a:bodyPr wrap="square">
            <a:spAutoFit/>
          </a:bodyPr>
          <a:lstStyle/>
          <a:p>
            <a:pPr algn="just">
              <a:lnSpc>
                <a:spcPct val="150000"/>
              </a:lnSpc>
              <a:spcAft>
                <a:spcPts val="80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During the construction of the web application "Online Food Order," the developer ran into a few issues. Here are a few issues in brief:</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During development, several challenges were encountered:</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mj-lt"/>
              <a:buAutoNum type="romanUcPeriod"/>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Session management</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Handling cart data for guest and logged-in users required session-based tracking logic.</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mj-lt"/>
              <a:buAutoNum type="romanUcPeriod"/>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Form validation</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Django’s form handling required custom validators for phone numbers and reservation times.</a:t>
            </a:r>
            <a:endParaRPr lang="en-IN" sz="1600" kern="1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mj-lt"/>
              <a:buAutoNum type="romanUcPeriod"/>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Image handling</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Managing menu item images required proper media root configuration and testing on various browsers.</a:t>
            </a:r>
            <a:endParaRPr lang="en-IN" sz="1600" kern="1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mj-lt"/>
              <a:buAutoNum type="romanUcPeriod"/>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Admin panel access control</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Ensuring that only superusers could access the admin dashboard was implemented using Django’s.</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0"/>
            <a:ext cx="9074332"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dirty="0">
                <a:solidFill>
                  <a:schemeClr val="bg1"/>
                </a:solidFill>
                <a:latin typeface="Times New Roman" panose="02020603050405020304" pitchFamily="18" charset="0"/>
                <a:cs typeface="Times New Roman" panose="02020603050405020304" pitchFamily="18" charset="0"/>
              </a:rPr>
              <a:t>Facing Problem During Development The Project</a:t>
            </a:r>
            <a:endParaRPr lang="en-US" sz="3200" dirty="0">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 y="0"/>
            <a:ext cx="3439887" cy="46166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2400" b="1" kern="100" dirty="0">
                <a:solidFill>
                  <a:schemeClr val="bg1"/>
                </a:solidFill>
                <a:effectLst/>
                <a:latin typeface="Times New Roman" panose="02020603050405020304" pitchFamily="18" charset="0"/>
                <a:ea typeface="Calibri" panose="020F0502020204030204" pitchFamily="34" charset="0"/>
              </a:rPr>
              <a:t>Output Screen of Project</a:t>
            </a:r>
            <a:endParaRPr lang="en-US" sz="2400" dirty="0">
              <a:solidFill>
                <a:schemeClr val="bg1"/>
              </a:solidFill>
            </a:endParaRPr>
          </a:p>
        </p:txBody>
      </p:sp>
      <p:sp>
        <p:nvSpPr>
          <p:cNvPr id="9" name="TextBox 8"/>
          <p:cNvSpPr txBox="1"/>
          <p:nvPr/>
        </p:nvSpPr>
        <p:spPr>
          <a:xfrm>
            <a:off x="-87086" y="461665"/>
            <a:ext cx="5495110" cy="291298"/>
          </a:xfrm>
          <a:prstGeom prst="rect">
            <a:avLst/>
          </a:prstGeom>
          <a:noFill/>
        </p:spPr>
        <p:txBody>
          <a:bodyPr wrap="square">
            <a:spAutoFit/>
          </a:bodyPr>
          <a:lstStyle/>
          <a:p>
            <a:pPr marL="342900" lvl="0" indent="-342900">
              <a:lnSpc>
                <a:spcPct val="115000"/>
              </a:lnSpc>
              <a:spcAft>
                <a:spcPts val="800"/>
              </a:spcAft>
              <a:buFont typeface="Symbol" panose="05050102010706020507" pitchFamily="18" charset="2"/>
              <a:buBlip>
                <a:blip r:embed="rId2"/>
              </a:buBlip>
            </a:pPr>
            <a:r>
              <a:rPr lang="en-US" sz="1200" b="1" kern="100" dirty="0">
                <a:effectLst/>
                <a:latin typeface="Times New Roman" panose="02020603050405020304" pitchFamily="18" charset="0"/>
                <a:ea typeface="Calibri" panose="020F0502020204030204" pitchFamily="34" charset="0"/>
                <a:cs typeface="Times New Roman" panose="02020603050405020304" pitchFamily="18" charset="0"/>
              </a:rPr>
              <a:t>Home Page</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rcRect t="12843" b="5268"/>
          <a:stretch>
            <a:fillRect/>
          </a:stretch>
        </p:blipFill>
        <p:spPr>
          <a:xfrm>
            <a:off x="0" y="752963"/>
            <a:ext cx="6096000" cy="2873718"/>
          </a:xfrm>
          <a:prstGeom prst="rect">
            <a:avLst/>
          </a:prstGeom>
          <a:ln>
            <a:solidFill>
              <a:schemeClr val="tx1"/>
            </a:solidFill>
          </a:ln>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rcRect t="12843" b="4867"/>
          <a:stretch>
            <a:fillRect/>
          </a:stretch>
        </p:blipFill>
        <p:spPr>
          <a:xfrm>
            <a:off x="0" y="3984282"/>
            <a:ext cx="6096000" cy="2873718"/>
          </a:xfrm>
          <a:prstGeom prst="rect">
            <a:avLst/>
          </a:prstGeom>
          <a:ln>
            <a:solidFill>
              <a:schemeClr val="tx1"/>
            </a:solidFill>
          </a:ln>
        </p:spPr>
      </p:pic>
      <p:sp>
        <p:nvSpPr>
          <p:cNvPr id="13" name="TextBox 12"/>
          <p:cNvSpPr txBox="1"/>
          <p:nvPr/>
        </p:nvSpPr>
        <p:spPr>
          <a:xfrm>
            <a:off x="-74022" y="3578206"/>
            <a:ext cx="6170022" cy="339773"/>
          </a:xfrm>
          <a:prstGeom prst="rect">
            <a:avLst/>
          </a:prstGeom>
          <a:noFill/>
        </p:spPr>
        <p:txBody>
          <a:bodyPr wrap="square">
            <a:spAutoFit/>
          </a:bodyPr>
          <a:lstStyle/>
          <a:p>
            <a:pPr marL="342900" lvl="0" indent="-342900" algn="just">
              <a:lnSpc>
                <a:spcPct val="150000"/>
              </a:lnSpc>
              <a:spcAft>
                <a:spcPts val="800"/>
              </a:spcAft>
              <a:buFont typeface="Symbol" panose="05050102010706020507" pitchFamily="18" charset="2"/>
              <a:buBlip>
                <a:blip r:embed="rId2"/>
              </a:buBlip>
            </a:pPr>
            <a:r>
              <a:rPr lang="en-US" sz="1200" b="1" kern="100" dirty="0">
                <a:effectLst/>
                <a:latin typeface="Times New Roman" panose="02020603050405020304" pitchFamily="18" charset="0"/>
                <a:ea typeface="Calibri" panose="020F0502020204030204" pitchFamily="34" charset="0"/>
                <a:cs typeface="Times New Roman" panose="02020603050405020304" pitchFamily="18" charset="0"/>
              </a:rPr>
              <a:t>Registration Page</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rcRect t="12883" b="8516"/>
          <a:stretch>
            <a:fillRect/>
          </a:stretch>
        </p:blipFill>
        <p:spPr>
          <a:xfrm>
            <a:off x="6235700" y="1141095"/>
            <a:ext cx="5956300" cy="2926080"/>
          </a:xfrm>
          <a:prstGeom prst="rect">
            <a:avLst/>
          </a:prstGeom>
          <a:ln>
            <a:noFill/>
          </a:ln>
        </p:spPr>
      </p:pic>
      <p:pic>
        <p:nvPicPr>
          <p:cNvPr id="16" name="Picture 15"/>
          <p:cNvPicPr>
            <a:picLocks noChangeAspect="1"/>
          </p:cNvPicPr>
          <p:nvPr/>
        </p:nvPicPr>
        <p:blipFill>
          <a:blip r:embed="rId6" cstate="print">
            <a:extLst>
              <a:ext uri="{28A0092B-C50C-407E-A947-70E740481C1C}">
                <a14:useLocalDpi xmlns:a14="http://schemas.microsoft.com/office/drawing/2010/main" val="0"/>
              </a:ext>
            </a:extLst>
          </a:blip>
          <a:srcRect t="12927" b="5405"/>
          <a:stretch>
            <a:fillRect/>
          </a:stretch>
        </p:blipFill>
        <p:spPr>
          <a:xfrm>
            <a:off x="6234430" y="4067175"/>
            <a:ext cx="5957570" cy="2790825"/>
          </a:xfrm>
          <a:prstGeom prst="rect">
            <a:avLst/>
          </a:prstGeom>
          <a:ln>
            <a:noFill/>
          </a:ln>
        </p:spPr>
      </p:pic>
      <p:sp>
        <p:nvSpPr>
          <p:cNvPr id="18" name="TextBox 17"/>
          <p:cNvSpPr txBox="1"/>
          <p:nvPr/>
        </p:nvSpPr>
        <p:spPr>
          <a:xfrm>
            <a:off x="6234430" y="801322"/>
            <a:ext cx="6170022" cy="339773"/>
          </a:xfrm>
          <a:prstGeom prst="rect">
            <a:avLst/>
          </a:prstGeom>
          <a:noFill/>
        </p:spPr>
        <p:txBody>
          <a:bodyPr wrap="square">
            <a:spAutoFit/>
          </a:bodyPr>
          <a:lstStyle/>
          <a:p>
            <a:pPr marL="342900" lvl="0" indent="-342900" algn="just">
              <a:lnSpc>
                <a:spcPct val="150000"/>
              </a:lnSpc>
              <a:spcAft>
                <a:spcPts val="800"/>
              </a:spcAft>
              <a:buFont typeface="Symbol" panose="05050102010706020507" pitchFamily="18" charset="2"/>
              <a:buBlip>
                <a:blip r:embed="rId2"/>
              </a:buBlip>
            </a:pPr>
            <a:r>
              <a:rPr lang="en-US" sz="1200" b="1" kern="100" dirty="0">
                <a:effectLst/>
                <a:latin typeface="Times New Roman" panose="02020603050405020304" pitchFamily="18" charset="0"/>
                <a:ea typeface="Calibri" panose="020F0502020204030204" pitchFamily="34" charset="0"/>
                <a:cs typeface="Times New Roman" panose="02020603050405020304" pitchFamily="18" charset="0"/>
              </a:rPr>
              <a:t>Menu Page</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0"/>
            <a:ext cx="6170022" cy="339773"/>
          </a:xfrm>
          <a:prstGeom prst="rect">
            <a:avLst/>
          </a:prstGeom>
          <a:noFill/>
        </p:spPr>
        <p:txBody>
          <a:bodyPr wrap="square">
            <a:spAutoFit/>
          </a:bodyPr>
          <a:lstStyle/>
          <a:p>
            <a:pPr marL="342900" lvl="0" indent="-342900" algn="just">
              <a:lnSpc>
                <a:spcPct val="150000"/>
              </a:lnSpc>
              <a:spcAft>
                <a:spcPts val="800"/>
              </a:spcAft>
              <a:buFont typeface="Symbol" panose="05050102010706020507" pitchFamily="18" charset="2"/>
              <a:buBlip>
                <a:blip r:embed="rId2"/>
              </a:buBlip>
            </a:pPr>
            <a:r>
              <a:rPr lang="en-US" sz="1200" b="1" kern="100" dirty="0">
                <a:effectLst/>
                <a:latin typeface="Times New Roman" panose="02020603050405020304" pitchFamily="18" charset="0"/>
                <a:ea typeface="Calibri" panose="020F0502020204030204" pitchFamily="34" charset="0"/>
                <a:cs typeface="Times New Roman" panose="02020603050405020304" pitchFamily="18" charset="0"/>
              </a:rPr>
              <a:t>Cart Page</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rcRect t="12792" b="5567"/>
          <a:stretch>
            <a:fillRect/>
          </a:stretch>
        </p:blipFill>
        <p:spPr>
          <a:xfrm>
            <a:off x="74022" y="418761"/>
            <a:ext cx="5920378" cy="2926080"/>
          </a:xfrm>
          <a:prstGeom prst="rect">
            <a:avLst/>
          </a:prstGeom>
          <a:ln>
            <a:solidFill>
              <a:schemeClr val="tx1"/>
            </a:solidFill>
          </a:ln>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rcRect t="12282" b="5177"/>
          <a:stretch>
            <a:fillRect/>
          </a:stretch>
        </p:blipFill>
        <p:spPr>
          <a:xfrm>
            <a:off x="74022" y="3762034"/>
            <a:ext cx="5920378" cy="2924512"/>
          </a:xfrm>
          <a:prstGeom prst="rect">
            <a:avLst/>
          </a:prstGeom>
          <a:ln>
            <a:solidFill>
              <a:schemeClr val="tx1"/>
            </a:solidFill>
          </a:ln>
        </p:spPr>
      </p:pic>
      <p:sp>
        <p:nvSpPr>
          <p:cNvPr id="10" name="TextBox 9"/>
          <p:cNvSpPr txBox="1"/>
          <p:nvPr/>
        </p:nvSpPr>
        <p:spPr>
          <a:xfrm>
            <a:off x="-15905" y="3343273"/>
            <a:ext cx="6100232" cy="339773"/>
          </a:xfrm>
          <a:prstGeom prst="rect">
            <a:avLst/>
          </a:prstGeom>
          <a:noFill/>
        </p:spPr>
        <p:txBody>
          <a:bodyPr wrap="square">
            <a:spAutoFit/>
          </a:bodyPr>
          <a:lstStyle/>
          <a:p>
            <a:pPr marL="342900" lvl="0" indent="-342900" algn="just">
              <a:lnSpc>
                <a:spcPct val="150000"/>
              </a:lnSpc>
              <a:spcAft>
                <a:spcPts val="800"/>
              </a:spcAft>
              <a:buFont typeface="Symbol" panose="05050102010706020507" pitchFamily="18" charset="2"/>
              <a:buBlip>
                <a:blip r:embed="rId2"/>
              </a:buBlip>
            </a:pPr>
            <a:r>
              <a:rPr lang="en-US" sz="1200" b="1" kern="100" dirty="0">
                <a:effectLst/>
                <a:latin typeface="Times New Roman" panose="02020603050405020304" pitchFamily="18" charset="0"/>
                <a:ea typeface="Calibri" panose="020F0502020204030204" pitchFamily="34" charset="0"/>
                <a:cs typeface="Times New Roman" panose="02020603050405020304" pitchFamily="18" charset="0"/>
              </a:rPr>
              <a:t>Checkout Page</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rcRect t="12643" b="4816"/>
          <a:stretch>
            <a:fillRect/>
          </a:stretch>
        </p:blipFill>
        <p:spPr>
          <a:xfrm>
            <a:off x="6170022" y="419545"/>
            <a:ext cx="5920378" cy="2924512"/>
          </a:xfrm>
          <a:prstGeom prst="rect">
            <a:avLst/>
          </a:prstGeom>
          <a:ln>
            <a:solidFill>
              <a:schemeClr val="tx1"/>
            </a:solidFill>
          </a:ln>
        </p:spPr>
      </p:pic>
      <p:sp>
        <p:nvSpPr>
          <p:cNvPr id="13" name="TextBox 12"/>
          <p:cNvSpPr txBox="1"/>
          <p:nvPr/>
        </p:nvSpPr>
        <p:spPr>
          <a:xfrm>
            <a:off x="6096000" y="-1"/>
            <a:ext cx="6108700" cy="339773"/>
          </a:xfrm>
          <a:prstGeom prst="rect">
            <a:avLst/>
          </a:prstGeom>
          <a:noFill/>
        </p:spPr>
        <p:txBody>
          <a:bodyPr wrap="square">
            <a:spAutoFit/>
          </a:bodyPr>
          <a:lstStyle/>
          <a:p>
            <a:pPr marL="342900" lvl="0" indent="-342900" algn="just">
              <a:lnSpc>
                <a:spcPct val="150000"/>
              </a:lnSpc>
              <a:spcAft>
                <a:spcPts val="800"/>
              </a:spcAft>
              <a:buFont typeface="Symbol" panose="05050102010706020507" pitchFamily="18" charset="2"/>
              <a:buBlip>
                <a:blip r:embed="rId2"/>
              </a:buBlip>
            </a:pPr>
            <a:r>
              <a:rPr lang="en-US" sz="1200" b="1" kern="100" dirty="0">
                <a:effectLst/>
                <a:latin typeface="Times New Roman" panose="02020603050405020304" pitchFamily="18" charset="0"/>
                <a:ea typeface="Calibri" panose="020F0502020204030204" pitchFamily="34" charset="0"/>
                <a:cs typeface="Times New Roman" panose="02020603050405020304" pitchFamily="18" charset="0"/>
              </a:rPr>
              <a:t>Order Confirmed Page</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rcRect t="12823" b="4816"/>
          <a:stretch>
            <a:fillRect/>
          </a:stretch>
        </p:blipFill>
        <p:spPr>
          <a:xfrm>
            <a:off x="6170022" y="3762034"/>
            <a:ext cx="5920378" cy="2924512"/>
          </a:xfrm>
          <a:prstGeom prst="rect">
            <a:avLst/>
          </a:prstGeom>
          <a:ln>
            <a:solidFill>
              <a:schemeClr val="tx1"/>
            </a:solidFill>
          </a:ln>
        </p:spPr>
      </p:pic>
      <p:sp>
        <p:nvSpPr>
          <p:cNvPr id="16" name="TextBox 15"/>
          <p:cNvSpPr txBox="1"/>
          <p:nvPr/>
        </p:nvSpPr>
        <p:spPr>
          <a:xfrm>
            <a:off x="6170022" y="3343273"/>
            <a:ext cx="6112932" cy="339773"/>
          </a:xfrm>
          <a:prstGeom prst="rect">
            <a:avLst/>
          </a:prstGeom>
          <a:noFill/>
        </p:spPr>
        <p:txBody>
          <a:bodyPr wrap="square">
            <a:spAutoFit/>
          </a:bodyPr>
          <a:lstStyle/>
          <a:p>
            <a:pPr marL="342900" lvl="0" indent="-342900" algn="just">
              <a:lnSpc>
                <a:spcPct val="150000"/>
              </a:lnSpc>
              <a:spcAft>
                <a:spcPts val="800"/>
              </a:spcAft>
              <a:buFont typeface="Symbol" panose="05050102010706020507" pitchFamily="18" charset="2"/>
              <a:buBlip>
                <a:blip r:embed="rId2"/>
              </a:buBlip>
            </a:pPr>
            <a:r>
              <a:rPr lang="en-US" sz="1200" b="1" kern="100" dirty="0">
                <a:effectLst/>
                <a:latin typeface="Times New Roman" panose="02020603050405020304" pitchFamily="18" charset="0"/>
                <a:ea typeface="Calibri" panose="020F0502020204030204" pitchFamily="34" charset="0"/>
                <a:cs typeface="Times New Roman" panose="02020603050405020304" pitchFamily="18" charset="0"/>
              </a:rPr>
              <a:t>Feedback Page</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rcRect t="12642" b="4998"/>
          <a:stretch>
            <a:fillRect/>
          </a:stretch>
        </p:blipFill>
        <p:spPr>
          <a:xfrm>
            <a:off x="103717" y="421640"/>
            <a:ext cx="5882216" cy="3474720"/>
          </a:xfrm>
          <a:prstGeom prst="rect">
            <a:avLst/>
          </a:prstGeom>
          <a:ln>
            <a:solidFill>
              <a:schemeClr val="tx1"/>
            </a:solidFill>
          </a:ln>
        </p:spPr>
      </p:pic>
      <p:sp>
        <p:nvSpPr>
          <p:cNvPr id="6" name="TextBox 5"/>
          <p:cNvSpPr txBox="1"/>
          <p:nvPr/>
        </p:nvSpPr>
        <p:spPr>
          <a:xfrm>
            <a:off x="103717" y="0"/>
            <a:ext cx="6100232" cy="339773"/>
          </a:xfrm>
          <a:prstGeom prst="rect">
            <a:avLst/>
          </a:prstGeom>
          <a:noFill/>
        </p:spPr>
        <p:txBody>
          <a:bodyPr wrap="square">
            <a:spAutoFit/>
          </a:bodyPr>
          <a:lstStyle/>
          <a:p>
            <a:pPr marL="342900" lvl="0" indent="-342900" algn="just">
              <a:lnSpc>
                <a:spcPct val="150000"/>
              </a:lnSpc>
              <a:spcAft>
                <a:spcPts val="800"/>
              </a:spcAft>
              <a:buFont typeface="Symbol" panose="05050102010706020507" pitchFamily="18" charset="2"/>
              <a:buBlip>
                <a:blip r:embed="rId3"/>
              </a:buBlip>
            </a:pPr>
            <a:r>
              <a:rPr lang="en-US" sz="1200" b="1" kern="100" dirty="0">
                <a:effectLst/>
                <a:latin typeface="Times New Roman" panose="02020603050405020304" pitchFamily="18" charset="0"/>
                <a:ea typeface="Calibri" panose="020F0502020204030204" pitchFamily="34" charset="0"/>
                <a:cs typeface="Times New Roman" panose="02020603050405020304" pitchFamily="18" charset="0"/>
              </a:rPr>
              <a:t>Booking Table Page</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rcRect t="12793" b="5116"/>
          <a:stretch>
            <a:fillRect/>
          </a:stretch>
        </p:blipFill>
        <p:spPr>
          <a:xfrm>
            <a:off x="6203949" y="3283373"/>
            <a:ext cx="5882215" cy="3463290"/>
          </a:xfrm>
          <a:prstGeom prst="rect">
            <a:avLst/>
          </a:prstGeom>
          <a:ln w="9525" cap="flat" cmpd="sng" algn="ctr">
            <a:solidFill>
              <a:schemeClr val="tx1"/>
            </a:solidFill>
            <a:prstDash val="solid"/>
            <a:round/>
            <a:headEnd type="none" w="med" len="med"/>
            <a:tailEnd type="none" w="med" len="med"/>
          </a:ln>
        </p:spPr>
      </p:pic>
      <p:sp>
        <p:nvSpPr>
          <p:cNvPr id="9" name="TextBox 8"/>
          <p:cNvSpPr txBox="1"/>
          <p:nvPr/>
        </p:nvSpPr>
        <p:spPr>
          <a:xfrm>
            <a:off x="6203949" y="2845935"/>
            <a:ext cx="6100232" cy="339773"/>
          </a:xfrm>
          <a:prstGeom prst="rect">
            <a:avLst/>
          </a:prstGeom>
          <a:noFill/>
        </p:spPr>
        <p:txBody>
          <a:bodyPr wrap="square">
            <a:spAutoFit/>
          </a:bodyPr>
          <a:lstStyle/>
          <a:p>
            <a:pPr marL="342900" lvl="0" indent="-342900" algn="just">
              <a:lnSpc>
                <a:spcPct val="150000"/>
              </a:lnSpc>
              <a:spcAft>
                <a:spcPts val="800"/>
              </a:spcAft>
              <a:buFont typeface="Symbol" panose="05050102010706020507" pitchFamily="18" charset="2"/>
              <a:buBlip>
                <a:blip r:embed="rId3"/>
              </a:buBlip>
            </a:pPr>
            <a:r>
              <a:rPr lang="en-US" sz="1200" b="1" kern="100" dirty="0">
                <a:latin typeface="Times New Roman" panose="02020603050405020304" pitchFamily="18" charset="0"/>
                <a:ea typeface="Calibri" panose="020F0502020204030204" pitchFamily="34" charset="0"/>
                <a:cs typeface="Times New Roman" panose="02020603050405020304" pitchFamily="18" charset="0"/>
              </a:rPr>
              <a:t>About </a:t>
            </a:r>
            <a:r>
              <a:rPr lang="en-US" sz="1200" b="1" kern="100" dirty="0">
                <a:effectLst/>
                <a:latin typeface="Times New Roman" panose="02020603050405020304" pitchFamily="18" charset="0"/>
                <a:ea typeface="Calibri" panose="020F0502020204030204" pitchFamily="34" charset="0"/>
                <a:cs typeface="Times New Roman" panose="02020603050405020304" pitchFamily="18" charset="0"/>
              </a:rPr>
              <a:t>Page</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2215671"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none">
            <a:spAutoFit/>
          </a:bodyPr>
          <a:lstStyle/>
          <a:p>
            <a:r>
              <a:rPr lang="en-US" sz="3200" b="1"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CONTENT</a:t>
            </a:r>
            <a:endParaRPr lang="en-US" sz="3200" dirty="0">
              <a:solidFill>
                <a:schemeClr val="bg1"/>
              </a:solidFill>
            </a:endParaRPr>
          </a:p>
        </p:txBody>
      </p:sp>
      <p:sp>
        <p:nvSpPr>
          <p:cNvPr id="5" name="Rectangle 4"/>
          <p:cNvSpPr/>
          <p:nvPr/>
        </p:nvSpPr>
        <p:spPr>
          <a:xfrm>
            <a:off x="12178" y="584775"/>
            <a:ext cx="12167644" cy="6326732"/>
          </a:xfrm>
          <a:prstGeom prst="rect">
            <a:avLst/>
          </a:prstGeom>
          <a:solidFill>
            <a:schemeClr val="bg2"/>
          </a:solidFill>
          <a:ln>
            <a:solidFill>
              <a:schemeClr val="tx1"/>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wrap="square">
            <a:spAutoFit/>
          </a:bodyPr>
          <a:lstStyle/>
          <a:p>
            <a:pPr marL="342900" indent="-342900">
              <a:lnSpc>
                <a:spcPct val="150000"/>
              </a:lnSpc>
              <a:buFont typeface="Wingdings" panose="05000000000000000000" pitchFamily="2" charset="2"/>
              <a:buChar char="§"/>
            </a:pPr>
            <a:r>
              <a:rPr lang="en-US" sz="1600" b="1" dirty="0">
                <a:latin typeface="Times New Roman" panose="02020603050405020304" pitchFamily="18" charset="0"/>
                <a:cs typeface="Times New Roman" panose="02020603050405020304" pitchFamily="18" charset="0"/>
              </a:rPr>
              <a:t>Introduction</a:t>
            </a:r>
          </a:p>
          <a:p>
            <a:pPr marL="342900" indent="-342900">
              <a:lnSpc>
                <a:spcPct val="150000"/>
              </a:lnSpc>
              <a:buFont typeface="Wingdings" panose="05000000000000000000" pitchFamily="2" charset="2"/>
              <a:buChar char="§"/>
            </a:pPr>
            <a:r>
              <a:rPr lang="en-US" sz="1600" b="1" dirty="0">
                <a:latin typeface="Times New Roman" panose="02020603050405020304" pitchFamily="18" charset="0"/>
                <a:cs typeface="Times New Roman" panose="02020603050405020304" pitchFamily="18" charset="0"/>
              </a:rPr>
              <a:t>Service Description </a:t>
            </a:r>
          </a:p>
          <a:p>
            <a:pPr marL="342900" indent="-342900">
              <a:lnSpc>
                <a:spcPct val="150000"/>
              </a:lnSpc>
              <a:buFont typeface="Wingdings" panose="05000000000000000000" pitchFamily="2" charset="2"/>
              <a:buChar char="§"/>
            </a:pPr>
            <a:r>
              <a:rPr lang="en-IN" sz="1600" b="1" kern="100" dirty="0">
                <a:latin typeface="Times New Roman" panose="02020603050405020304" pitchFamily="18" charset="0"/>
                <a:ea typeface="Calibri" panose="020F0502020204030204" pitchFamily="34" charset="0"/>
                <a:cs typeface="Times New Roman" panose="02020603050405020304" pitchFamily="18" charset="0"/>
              </a:rPr>
              <a:t>Reasons</a:t>
            </a:r>
          </a:p>
          <a:p>
            <a:pPr marL="342900" indent="-342900">
              <a:lnSpc>
                <a:spcPct val="150000"/>
              </a:lnSpc>
              <a:buFont typeface="Wingdings" panose="05000000000000000000" pitchFamily="2" charset="2"/>
              <a:buChar char="§"/>
            </a:pPr>
            <a:r>
              <a:rPr lang="en-US" sz="1600" b="1" dirty="0">
                <a:latin typeface="Times New Roman" panose="02020603050405020304" pitchFamily="18" charset="0"/>
                <a:cs typeface="Times New Roman" panose="02020603050405020304" pitchFamily="18" charset="0"/>
              </a:rPr>
              <a:t>Objectives</a:t>
            </a:r>
          </a:p>
          <a:p>
            <a:pPr marL="342900" indent="-342900">
              <a:lnSpc>
                <a:spcPct val="150000"/>
              </a:lnSpc>
              <a:buFont typeface="Wingdings" panose="05000000000000000000" pitchFamily="2" charset="2"/>
              <a:buChar char="§"/>
            </a:pPr>
            <a:r>
              <a:rPr lang="en-US" sz="1600" b="1"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sym typeface="+mn-ea"/>
              </a:rPr>
              <a:t>Need</a:t>
            </a:r>
            <a:r>
              <a:rPr lang="en-US" sz="1600" b="1" kern="1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mn-ea"/>
              </a:rPr>
              <a:t>s of Online Food Order &amp; Table Booking</a:t>
            </a:r>
          </a:p>
          <a:p>
            <a:pPr marL="342900" indent="-342900">
              <a:lnSpc>
                <a:spcPct val="150000"/>
              </a:lnSpc>
              <a:buFont typeface="Wingdings" panose="05000000000000000000" pitchFamily="2" charset="2"/>
              <a:buChar char="§"/>
            </a:pPr>
            <a:r>
              <a:rPr lang="en-US" sz="1600" b="1"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sym typeface="+mn-ea"/>
              </a:rPr>
              <a:t>Functionalities</a:t>
            </a:r>
          </a:p>
          <a:p>
            <a:pPr marL="342900" indent="-342900">
              <a:lnSpc>
                <a:spcPct val="150000"/>
              </a:lnSpc>
              <a:buFont typeface="Wingdings" panose="05000000000000000000" pitchFamily="2" charset="2"/>
              <a:buChar char="§"/>
            </a:pPr>
            <a:r>
              <a:rPr lang="en-US" sz="1600" b="1" kern="1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mn-ea"/>
              </a:rPr>
              <a:t>Features</a:t>
            </a:r>
          </a:p>
          <a:p>
            <a:pPr marL="342900" indent="-342900">
              <a:lnSpc>
                <a:spcPct val="150000"/>
              </a:lnSpc>
              <a:buFont typeface="Wingdings" panose="05000000000000000000" pitchFamily="2" charset="2"/>
              <a:buChar char="§"/>
            </a:pPr>
            <a:r>
              <a:rPr lang="en-US" sz="1600" b="1"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sym typeface="+mn-ea"/>
              </a:rPr>
              <a:t>Techno</a:t>
            </a:r>
            <a:r>
              <a:rPr lang="en-US" sz="1600" b="1" kern="1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mn-ea"/>
              </a:rPr>
              <a:t>logy</a:t>
            </a:r>
          </a:p>
          <a:p>
            <a:pPr marL="342900" indent="-342900">
              <a:lnSpc>
                <a:spcPct val="150000"/>
              </a:lnSpc>
              <a:buFont typeface="Wingdings" panose="05000000000000000000" pitchFamily="2" charset="2"/>
              <a:buChar char="§"/>
            </a:pPr>
            <a:r>
              <a:rPr lang="en-US" sz="1600" b="1"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sym typeface="+mn-ea"/>
              </a:rPr>
              <a:t>Methodology Development Model</a:t>
            </a:r>
          </a:p>
          <a:p>
            <a:pPr marL="342900" indent="-342900">
              <a:lnSpc>
                <a:spcPct val="150000"/>
              </a:lnSpc>
              <a:buFont typeface="Wingdings" panose="05000000000000000000" pitchFamily="2" charset="2"/>
              <a:buChar char="§"/>
            </a:pPr>
            <a:r>
              <a:rPr lang="en-US" sz="1600" b="1" kern="100" dirty="0">
                <a:latin typeface="Times New Roman" panose="02020603050405020304" pitchFamily="18" charset="0"/>
                <a:ea typeface="Calibri" panose="020F0502020204030204" pitchFamily="34" charset="0"/>
                <a:cs typeface="Times New Roman" panose="02020603050405020304" pitchFamily="18" charset="0"/>
                <a:sym typeface="+mn-ea"/>
              </a:rPr>
              <a:t>System Design Model</a:t>
            </a:r>
          </a:p>
          <a:p>
            <a:pPr marL="342900" indent="-342900">
              <a:lnSpc>
                <a:spcPct val="150000"/>
              </a:lnSpc>
              <a:buFont typeface="Wingdings" panose="05000000000000000000" pitchFamily="2" charset="2"/>
              <a:buChar char="§"/>
            </a:pPr>
            <a:r>
              <a:rPr lang="en-US" sz="1600" b="1" kern="100" dirty="0">
                <a:effectLst/>
                <a:latin typeface="Times New Roman" panose="02020603050405020304" pitchFamily="18" charset="0"/>
                <a:ea typeface="Calibri" panose="020F0502020204030204" pitchFamily="34" charset="0"/>
              </a:rPr>
              <a:t>Admin Workflow Process &amp; Flow Chart</a:t>
            </a:r>
            <a:endParaRPr lang="en-US" sz="1600" b="1" kern="100" dirty="0">
              <a:latin typeface="Times New Roman" panose="02020603050405020304" pitchFamily="18" charset="0"/>
              <a:ea typeface="Calibri" panose="020F0502020204030204" pitchFamily="34" charset="0"/>
              <a:cs typeface="Times New Roman" panose="02020603050405020304" pitchFamily="18" charset="0"/>
              <a:sym typeface="+mn-ea"/>
            </a:endParaRPr>
          </a:p>
          <a:p>
            <a:pPr marL="342900" indent="-342900">
              <a:lnSpc>
                <a:spcPct val="150000"/>
              </a:lnSpc>
              <a:buFont typeface="Wingdings" panose="05000000000000000000" pitchFamily="2" charset="2"/>
              <a:buChar char="§"/>
            </a:pPr>
            <a:r>
              <a:rPr lang="en-IN" sz="1600" b="1" kern="100" dirty="0">
                <a:effectLst/>
                <a:latin typeface="Times New Roman" panose="02020603050405020304" pitchFamily="18" charset="0"/>
                <a:ea typeface="Calibri" panose="020F0502020204030204" pitchFamily="34" charset="0"/>
              </a:rPr>
              <a:t>Project Planning</a:t>
            </a:r>
          </a:p>
          <a:p>
            <a:pPr marL="342900" indent="-342900">
              <a:lnSpc>
                <a:spcPct val="150000"/>
              </a:lnSpc>
              <a:buFont typeface="Wingdings" panose="05000000000000000000" pitchFamily="2" charset="2"/>
              <a:buChar char="§"/>
            </a:pPr>
            <a:r>
              <a:rPr lang="en-IN" sz="1600" b="1" kern="100" dirty="0">
                <a:effectLst/>
                <a:latin typeface="Times New Roman" panose="02020603050405020304" pitchFamily="18" charset="0"/>
                <a:ea typeface="Calibri" panose="020F0502020204030204" pitchFamily="34" charset="0"/>
              </a:rPr>
              <a:t>Feature of System</a:t>
            </a:r>
            <a:endParaRPr lang="en-IN" sz="1600" b="1" kern="100" dirty="0">
              <a:latin typeface="Times New Roman" panose="02020603050405020304" pitchFamily="18" charset="0"/>
              <a:ea typeface="Calibri" panose="020F0502020204030204" pitchFamily="34" charset="0"/>
            </a:endParaRPr>
          </a:p>
          <a:p>
            <a:pPr marL="342900" indent="-342900">
              <a:lnSpc>
                <a:spcPct val="150000"/>
              </a:lnSpc>
              <a:buFont typeface="Wingdings" panose="05000000000000000000" pitchFamily="2" charset="2"/>
              <a:buChar char="§"/>
            </a:pPr>
            <a:r>
              <a:rPr lang="en-IN" sz="1600" b="1" kern="100" dirty="0">
                <a:effectLst/>
                <a:latin typeface="Times New Roman" panose="02020603050405020304" pitchFamily="18" charset="0"/>
                <a:ea typeface="Calibri" panose="020F0502020204030204" pitchFamily="34" charset="0"/>
              </a:rPr>
              <a:t>Output Screen of Project</a:t>
            </a:r>
          </a:p>
          <a:p>
            <a:pPr marL="342900" indent="-342900">
              <a:lnSpc>
                <a:spcPct val="150000"/>
              </a:lnSpc>
              <a:buFont typeface="Wingdings" panose="05000000000000000000" pitchFamily="2" charset="2"/>
              <a:buChar char="§"/>
            </a:pPr>
            <a:r>
              <a:rPr lang="en-IN" sz="1600" b="1" kern="100" dirty="0">
                <a:effectLst/>
                <a:latin typeface="Times New Roman" panose="02020603050405020304" pitchFamily="18" charset="0"/>
                <a:ea typeface="Calibri" panose="020F0502020204030204" pitchFamily="34" charset="0"/>
              </a:rPr>
              <a:t>Limitations of The System</a:t>
            </a:r>
            <a:endParaRPr lang="en-IN" sz="1600" b="1" kern="100" dirty="0">
              <a:latin typeface="Times New Roman" panose="02020603050405020304" pitchFamily="18" charset="0"/>
              <a:ea typeface="Calibri" panose="020F0502020204030204" pitchFamily="34" charset="0"/>
            </a:endParaRPr>
          </a:p>
          <a:p>
            <a:pPr marL="342900" indent="-342900">
              <a:lnSpc>
                <a:spcPct val="150000"/>
              </a:lnSpc>
              <a:buFont typeface="Wingdings" panose="05000000000000000000" pitchFamily="2" charset="2"/>
              <a:buChar char="§"/>
            </a:pPr>
            <a:r>
              <a:rPr lang="en-IN" sz="1600" b="1" kern="100" dirty="0">
                <a:effectLst/>
                <a:latin typeface="Times New Roman" panose="02020603050405020304" pitchFamily="18" charset="0"/>
                <a:ea typeface="Calibri" panose="020F0502020204030204" pitchFamily="34" charset="0"/>
              </a:rPr>
              <a:t>Conclusions</a:t>
            </a:r>
          </a:p>
          <a:p>
            <a:pPr marL="342900" indent="-342900">
              <a:lnSpc>
                <a:spcPct val="150000"/>
              </a:lnSpc>
              <a:buFont typeface="Wingdings" panose="05000000000000000000" pitchFamily="2" charset="2"/>
              <a:buChar char="§"/>
            </a:pPr>
            <a:r>
              <a:rPr lang="en-IN" sz="1600" b="1" kern="100" dirty="0">
                <a:effectLst/>
                <a:latin typeface="Times New Roman" panose="02020603050405020304" pitchFamily="18" charset="0"/>
                <a:ea typeface="Calibri" panose="020F0502020204030204" pitchFamily="34" charset="0"/>
              </a:rPr>
              <a:t>References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232" y="461665"/>
            <a:ext cx="12196232" cy="5824928"/>
          </a:xfrm>
          <a:prstGeom prst="rect">
            <a:avLst/>
          </a:prstGeom>
          <a:solidFill>
            <a:schemeClr val="bg1"/>
          </a:solidFill>
          <a:ln>
            <a:solidFill>
              <a:schemeClr val="tx1"/>
            </a:solidFill>
          </a:ln>
        </p:spPr>
        <p:txBody>
          <a:bodyPr wrap="square">
            <a:spAutoFit/>
          </a:bodyPr>
          <a:lstStyle/>
          <a:p>
            <a:pPr algn="just">
              <a:lnSpc>
                <a:spcPct val="150000"/>
              </a:lnSpc>
              <a:spcAft>
                <a:spcPts val="80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system has certain other restrictions as well. There are only a few basic functions in the system’s shopping cart, and it can’t be extensively customized. Additionally, practically all of the functionality of the application, including validation, is handled by server-side programming. </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The system currently supports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only one branch</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of a cafe; multi-branch scalability is not implemented.</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Email/SMS confirmation</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for orders or bookings is not integrated.</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No support for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real-time order tracking</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(e.g., delivery stages).</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No advanced </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analytics dashboard</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for business insights.</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System security is limited to Django’s default protections without custom encryptions or multi-factor authentication.</a:t>
            </a:r>
          </a:p>
          <a:p>
            <a:pPr marL="342900" lvl="0" indent="-342900" algn="just">
              <a:lnSpc>
                <a:spcPct val="150000"/>
              </a:lnSpc>
              <a:spcAft>
                <a:spcPts val="800"/>
              </a:spcAft>
              <a:buSzPts val="1000"/>
              <a:buFont typeface="Symbol" panose="05050102010706020507" pitchFamily="18" charset="2"/>
              <a:buChar char=""/>
              <a:tabLst>
                <a:tab pos="457200" algn="l"/>
              </a:tabLst>
            </a:pPr>
            <a:endParaRPr lang="en-IN" kern="100" dirty="0">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endParaRPr lang="en-IN" sz="1600" kern="100" dirty="0">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0"/>
            <a:ext cx="3767668" cy="46166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2400" b="1" kern="100" dirty="0">
                <a:solidFill>
                  <a:schemeClr val="bg1"/>
                </a:solidFill>
                <a:effectLst/>
                <a:latin typeface="Times New Roman" panose="02020603050405020304" pitchFamily="18" charset="0"/>
                <a:ea typeface="Calibri" panose="020F0502020204030204" pitchFamily="34" charset="0"/>
              </a:rPr>
              <a:t>Limitations of The System</a:t>
            </a:r>
            <a:endParaRPr lang="en-US" sz="2400" dirty="0">
              <a:solidFill>
                <a:schemeClr val="bg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 y="0"/>
            <a:ext cx="1879601" cy="46166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2400" b="1" kern="100" dirty="0">
                <a:solidFill>
                  <a:schemeClr val="bg1"/>
                </a:solidFill>
                <a:latin typeface="Times New Roman" panose="02020603050405020304" pitchFamily="18" charset="0"/>
                <a:ea typeface="Calibri" panose="020F0502020204030204" pitchFamily="34" charset="0"/>
              </a:rPr>
              <a:t>Conclusions</a:t>
            </a:r>
            <a:endParaRPr lang="en-US" sz="2400" dirty="0">
              <a:solidFill>
                <a:schemeClr val="bg1"/>
              </a:solidFill>
            </a:endParaRPr>
          </a:p>
        </p:txBody>
      </p:sp>
      <p:sp>
        <p:nvSpPr>
          <p:cNvPr id="8" name="TextBox 7"/>
          <p:cNvSpPr txBox="1"/>
          <p:nvPr/>
        </p:nvSpPr>
        <p:spPr>
          <a:xfrm>
            <a:off x="0" y="461665"/>
            <a:ext cx="12192000" cy="3992568"/>
          </a:xfrm>
          <a:prstGeom prst="rect">
            <a:avLst/>
          </a:prstGeom>
          <a:solidFill>
            <a:schemeClr val="bg1"/>
          </a:solidFill>
          <a:ln>
            <a:solidFill>
              <a:schemeClr val="tx1"/>
            </a:solidFill>
          </a:ln>
        </p:spPr>
        <p:txBody>
          <a:bodyPr wrap="square">
            <a:spAutoFit/>
          </a:bodyPr>
          <a:lstStyle/>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The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Mezbaani</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project has effectively demonstrated the feasibility and benefits of integrating digital technology into the traditional cafe environment. Through features such as online food ordering, table booking, and admin management, the platform enhances customer convenience and streamlines backend operations. </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The Django framework provided a secure and scalable foundation for development, while Bootstrap ensured a responsive and accessible frontend. During testing, the system showed reliable performance, user-friendly navigation, and smooth integration between different modules. </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Although there are areas for future enhancement, the current system full fills the core objectives: reducing wait times, minimizing manual errors, and improving service efficiency. Overall,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Mezbaani</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stands as a robust prototype for cafes looking to modernize their operations through web-based solutions.</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 y="461665"/>
            <a:ext cx="12192001" cy="6122445"/>
          </a:xfrm>
          <a:prstGeom prst="rect">
            <a:avLst/>
          </a:prstGeom>
          <a:solidFill>
            <a:schemeClr val="bg1"/>
          </a:solidFill>
          <a:ln>
            <a:solidFill>
              <a:schemeClr val="tx1"/>
            </a:solidFill>
          </a:ln>
        </p:spPr>
        <p:txBody>
          <a:bodyPr wrap="square">
            <a:spAutoFit/>
          </a:bodyPr>
          <a:lstStyle/>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[1] Django Documentation. </a:t>
            </a:r>
            <a:r>
              <a:rPr lang="en-IN" sz="1800" u="sng" kern="100"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https://docs.djangoproject.com</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[2] Bootstrap Official Website. </a:t>
            </a:r>
            <a:r>
              <a:rPr lang="en-IN" sz="1800" u="sng" kern="100"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https://getbootstrap.com</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[3] W3Schools – HTML, CSS, and JavaScript Tutorials. </a:t>
            </a:r>
            <a:r>
              <a:rPr lang="en-IN" sz="1800" u="sng" kern="100"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https://www.w3schools.com</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[4] Stack Overflow – Developer Community. </a:t>
            </a:r>
            <a:r>
              <a:rPr lang="en-IN" sz="1800" u="sng" kern="100"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https://stackoverflow.com</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[5] SQLite Documentation. https://www.sqlite.org/docs.html</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[6] GitHub –Open-Source Django Projects. </a:t>
            </a:r>
            <a:r>
              <a:rPr lang="en-IN" sz="1800" u="sng" kern="100"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https://github.com</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[7] Real Python – Django Web Framework Tutorials. https://realpython.com/tutorials/django/</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[8]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GeeksforGeeks</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 Python and Django Articles. </a:t>
            </a:r>
            <a:r>
              <a:rPr lang="en-IN" sz="1800" u="sng" kern="100"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https://www.geeksforgeeks.org</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[9]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ThemeWagon</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 UI Templates. </a:t>
            </a:r>
            <a:r>
              <a:rPr lang="en-IN" sz="1800" u="sng" kern="100"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8"/>
              </a:rPr>
              <a:t>https://themewagon.com</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[10] Google Fonts &amp; Icons – UI/UX Enhancements. </a:t>
            </a:r>
          </a:p>
          <a:p>
            <a:pPr algn="just">
              <a:lnSpc>
                <a:spcPct val="150000"/>
              </a:lnSpc>
              <a:spcAft>
                <a:spcPts val="800"/>
              </a:spcAft>
            </a:pPr>
            <a:endParaRPr lang="en-IN" kern="100"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0"/>
            <a:ext cx="1701802" cy="46166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2400" b="1" kern="100" dirty="0">
                <a:solidFill>
                  <a:schemeClr val="bg1"/>
                </a:solidFill>
                <a:latin typeface="Times New Roman" panose="02020603050405020304" pitchFamily="18" charset="0"/>
                <a:ea typeface="Calibri" panose="020F0502020204030204" pitchFamily="34" charset="0"/>
              </a:rPr>
              <a:t>References</a:t>
            </a:r>
            <a:endParaRPr lang="en-US" sz="2400" dirty="0">
              <a:solidFill>
                <a:schemeClr val="bg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237053" y="2228671"/>
            <a:ext cx="4838217" cy="1200329"/>
          </a:xfrm>
          <a:prstGeom prst="rect">
            <a:avLst/>
          </a:prstGeom>
          <a:noFill/>
        </p:spPr>
        <p:txBody>
          <a:bodyPr wrap="square" rtlCol="0">
            <a:spAutoFit/>
          </a:bodyPr>
          <a:lstStyle/>
          <a:p>
            <a:r>
              <a:rPr lang="en-US" sz="7200" b="1" dirty="0">
                <a:solidFill>
                  <a:schemeClr val="accent1">
                    <a:lumMod val="50000"/>
                  </a:schemeClr>
                </a:solidFill>
                <a:latin typeface="Times New Roman" panose="02020603050405020304" pitchFamily="18" charset="0"/>
                <a:cs typeface="Times New Roman" panose="02020603050405020304" pitchFamily="18" charset="0"/>
              </a:rPr>
              <a:t>Thank You</a:t>
            </a:r>
            <a:endParaRPr lang="en-IN" sz="7200" b="1" dirty="0">
              <a:solidFill>
                <a:schemeClr val="accent1">
                  <a:lumMod val="50000"/>
                </a:schemeClr>
              </a:solidFill>
              <a:latin typeface="Times New Roman" panose="02020603050405020304" pitchFamily="18" charset="0"/>
              <a:cs typeface="Times New Roman" panose="02020603050405020304" pitchFamily="18" charset="0"/>
            </a:endParaRPr>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1905"/>
            <a:ext cx="3429000" cy="46482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2418080"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dirty="0">
                <a:solidFill>
                  <a:schemeClr val="bg1"/>
                </a:solidFill>
                <a:latin typeface="Times New Roman" panose="02020603050405020304" pitchFamily="18" charset="0"/>
                <a:cs typeface="Times New Roman" panose="02020603050405020304" pitchFamily="18" charset="0"/>
              </a:rPr>
              <a:t>Introduction</a:t>
            </a:r>
            <a:endParaRPr lang="en-US" sz="3200" dirty="0">
              <a:solidFill>
                <a:schemeClr val="bg1"/>
              </a:solidFill>
            </a:endParaRPr>
          </a:p>
        </p:txBody>
      </p:sp>
      <p:sp>
        <p:nvSpPr>
          <p:cNvPr id="9" name="TextBox 8"/>
          <p:cNvSpPr txBox="1"/>
          <p:nvPr/>
        </p:nvSpPr>
        <p:spPr>
          <a:xfrm>
            <a:off x="0" y="584775"/>
            <a:ext cx="11064240" cy="5856090"/>
          </a:xfrm>
          <a:prstGeom prst="rect">
            <a:avLst/>
          </a:prstGeom>
          <a:solidFill>
            <a:schemeClr val="bg1"/>
          </a:solidFill>
          <a:ln>
            <a:noFill/>
          </a:ln>
        </p:spPr>
        <p:txBody>
          <a:bodyPr wrap="square" rtlCol="0">
            <a:spAutoFit/>
          </a:bodyPr>
          <a:lstStyle/>
          <a:p>
            <a:pPr marL="285750" indent="-285750" algn="just">
              <a:lnSpc>
                <a:spcPct val="150000"/>
              </a:lnSpc>
              <a:spcAft>
                <a:spcPts val="800"/>
              </a:spcAft>
              <a:buFont typeface="Arial" panose="020B0604020202020204" pitchFamily="34" charset="0"/>
              <a:buChar char="•"/>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Online food ordering system typically consists of three main components: the customer-facing front-end, the cafe management back-end, and the payment gateway. </a:t>
            </a:r>
          </a:p>
          <a:p>
            <a:pPr marL="285750" indent="-285750" algn="just">
              <a:lnSpc>
                <a:spcPct val="150000"/>
              </a:lnSpc>
              <a:spcAft>
                <a:spcPts val="800"/>
              </a:spcAft>
              <a:buFont typeface="Arial" panose="020B0604020202020204" pitchFamily="34" charset="0"/>
              <a:buChar char="•"/>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front-end interface allows customers to view manus, select items, customize orders, and make payments. </a:t>
            </a:r>
          </a:p>
          <a:p>
            <a:pPr marL="285750" indent="-285750" algn="just">
              <a:lnSpc>
                <a:spcPct val="150000"/>
              </a:lnSpc>
              <a:spcAft>
                <a:spcPts val="800"/>
              </a:spcAft>
              <a:buFont typeface="Arial" panose="020B0604020202020204" pitchFamily="34" charset="0"/>
              <a:buChar char="•"/>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back-end management system enables restaurant owners to manage orders, track inventory, and manage customer data. </a:t>
            </a:r>
          </a:p>
          <a:p>
            <a:pPr marL="285750" indent="-285750" algn="just">
              <a:lnSpc>
                <a:spcPct val="150000"/>
              </a:lnSpc>
              <a:spcAft>
                <a:spcPts val="800"/>
              </a:spcAft>
              <a:buFont typeface="Arial" panose="020B0604020202020204" pitchFamily="34" charset="0"/>
              <a:buChar char="•"/>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payment gateway is a secure payment processing system that allows customers to pay for their order online using credit cards, debit card or other payment methods.</a:t>
            </a:r>
          </a:p>
          <a:p>
            <a:pPr algn="just">
              <a:lnSpc>
                <a:spcPct val="150000"/>
              </a:lnSpc>
              <a:spcAft>
                <a:spcPts val="800"/>
              </a:spcAft>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Online food ordering systems provide a range of benefits for both customers</a:t>
            </a:r>
          </a:p>
          <a:p>
            <a:pPr algn="just">
              <a:lnSpc>
                <a:spcPct val="150000"/>
              </a:lnSpc>
              <a:spcAft>
                <a:spcPts val="800"/>
              </a:spcAft>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and cafe owners. Customers can easily place orders from their homes or</a:t>
            </a:r>
          </a:p>
          <a:p>
            <a:pPr algn="just">
              <a:lnSpc>
                <a:spcPct val="150000"/>
              </a:lnSpc>
              <a:spcAft>
                <a:spcPts val="800"/>
              </a:spcAft>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workplaces without the hassle of phone calls or waiting in line. They can also </a:t>
            </a:r>
          </a:p>
          <a:p>
            <a:pPr algn="just">
              <a:lnSpc>
                <a:spcPct val="150000"/>
              </a:lnSpc>
              <a:spcAft>
                <a:spcPts val="800"/>
              </a:spcAft>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customize their orders and view real-time updates on the status of their orders.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tabLst>
                <a:tab pos="3302000" algn="l"/>
              </a:tabLs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3852" y="3209925"/>
            <a:ext cx="6200775" cy="364807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3586480"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dirty="0">
                <a:solidFill>
                  <a:schemeClr val="bg1"/>
                </a:solidFill>
                <a:latin typeface="Times New Roman" panose="02020603050405020304" pitchFamily="18" charset="0"/>
                <a:cs typeface="Times New Roman" panose="02020603050405020304" pitchFamily="18" charset="0"/>
              </a:rPr>
              <a:t>Service Description</a:t>
            </a:r>
            <a:endParaRPr lang="en-US" sz="3200" dirty="0">
              <a:solidFill>
                <a:schemeClr val="bg1"/>
              </a:solidFill>
            </a:endParaRPr>
          </a:p>
        </p:txBody>
      </p:sp>
      <p:sp>
        <p:nvSpPr>
          <p:cNvPr id="2" name="TextBox 1"/>
          <p:cNvSpPr txBox="1"/>
          <p:nvPr/>
        </p:nvSpPr>
        <p:spPr>
          <a:xfrm>
            <a:off x="0" y="584775"/>
            <a:ext cx="12192000" cy="5235408"/>
          </a:xfrm>
          <a:prstGeom prst="rect">
            <a:avLst/>
          </a:prstGeom>
          <a:solidFill>
            <a:schemeClr val="bg1"/>
          </a:solidFill>
        </p:spPr>
        <p:txBody>
          <a:bodyPr wrap="square" rtlCol="0">
            <a:spAutoFit/>
          </a:bodyPr>
          <a:lstStyle/>
          <a:p>
            <a:pPr algn="just">
              <a:lnSpc>
                <a:spcPct val="150000"/>
              </a:lnSpc>
              <a:spcAft>
                <a:spcPts val="800"/>
              </a:spcAf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Mezbaani</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Cafe is a Django-based web application designed for cafes. The services provided include: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Menu Browsing</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Customers can view a visually enriched menu categorized by food types, complete with item images, descriptions, and prices.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Cart and Checkout</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Customers can add items to a virtual cart, review their selections, and place an order using multiple payment options such as Cash on Delivery or online payment modes.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Table Booking</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A booking module allows users to reserve tables by selecting a date, time, and number of seats.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Order Management</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Orders are tracked and processed through a backend admin dashboard, ensuring accurate and timely fulfilment.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Admin Panel</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The admin interface provides features to manage categories, menu items, customer feedback, orders, and table reservations.</a:t>
            </a:r>
            <a:endParaRPr lang="en-IN" kern="100" dirty="0">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676400"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dirty="0">
                <a:solidFill>
                  <a:schemeClr val="bg1"/>
                </a:solidFill>
                <a:latin typeface="Times New Roman" panose="02020603050405020304" pitchFamily="18" charset="0"/>
                <a:cs typeface="Times New Roman" panose="02020603050405020304" pitchFamily="18" charset="0"/>
              </a:rPr>
              <a:t>Reasons</a:t>
            </a:r>
            <a:endParaRPr lang="en-US" sz="3200" dirty="0">
              <a:solidFill>
                <a:schemeClr val="bg1"/>
              </a:solidFill>
            </a:endParaRPr>
          </a:p>
        </p:txBody>
      </p:sp>
      <p:sp>
        <p:nvSpPr>
          <p:cNvPr id="5" name="TextBox 4"/>
          <p:cNvSpPr txBox="1"/>
          <p:nvPr/>
        </p:nvSpPr>
        <p:spPr>
          <a:xfrm>
            <a:off x="0" y="584775"/>
            <a:ext cx="12273280" cy="4819909"/>
          </a:xfrm>
          <a:prstGeom prst="rect">
            <a:avLst/>
          </a:prstGeom>
          <a:solidFill>
            <a:schemeClr val="bg1"/>
          </a:solidFill>
        </p:spPr>
        <p:txBody>
          <a:bodyPr wrap="square" rtlCol="0">
            <a:spAutoFit/>
          </a:bodyPr>
          <a:lstStyle/>
          <a:p>
            <a:pPr algn="just">
              <a:lnSpc>
                <a:spcPct val="150000"/>
              </a:lnSpc>
              <a:spcAft>
                <a:spcPts val="80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An application that controls the entire business contributes to smooth management and makes it cost-efficient. Therefore, it is easier for you to grow your company faster, which may have taken longer with the normal way of investing time and making more expenditure. It can also ensure excellent customer services that helps to make the company more profitable leading to more purchases and loyal customers.</a:t>
            </a:r>
            <a:endPar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buNone/>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The key motivations for developing </a:t>
            </a:r>
            <a:r>
              <a:rPr lang="en-IN" sz="1800" b="1" kern="100" dirty="0" err="1">
                <a:effectLst/>
                <a:latin typeface="Times New Roman" panose="02020603050405020304" pitchFamily="18" charset="0"/>
                <a:ea typeface="Calibri" panose="020F0502020204030204" pitchFamily="34" charset="0"/>
                <a:cs typeface="Times New Roman" panose="02020603050405020304" pitchFamily="18" charset="0"/>
              </a:rPr>
              <a:t>Mezbaani</a:t>
            </a: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 Cafe include: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Minimizing manual errors in order and table management.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Reducing customer wait time and improving satisfaction.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Providing transparency in menu selection and pricing.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Empowering business owners with admin-level insights.</a:t>
            </a:r>
          </a:p>
          <a:p>
            <a:pPr lvl="0" algn="just">
              <a:lnSpc>
                <a:spcPct val="150000"/>
              </a:lnSpc>
              <a:spcAft>
                <a:spcPts val="800"/>
              </a:spcAft>
              <a:buSzPts val="1000"/>
              <a:tabLst>
                <a:tab pos="457200" algn="l"/>
              </a:tabLs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2062480"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dirty="0">
                <a:solidFill>
                  <a:schemeClr val="bg1"/>
                </a:solidFill>
                <a:latin typeface="Times New Roman" panose="02020603050405020304" pitchFamily="18" charset="0"/>
                <a:cs typeface="Times New Roman" panose="02020603050405020304" pitchFamily="18" charset="0"/>
              </a:rPr>
              <a:t>Objectives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p:cNvSpPr txBox="1"/>
          <p:nvPr/>
        </p:nvSpPr>
        <p:spPr>
          <a:xfrm>
            <a:off x="0" y="584775"/>
            <a:ext cx="12192000" cy="5546647"/>
          </a:xfrm>
          <a:prstGeom prst="rect">
            <a:avLst/>
          </a:prstGeom>
          <a:solidFill>
            <a:schemeClr val="bg1"/>
          </a:solidFill>
        </p:spPr>
        <p:txBody>
          <a:bodyPr wrap="square" rtlCol="0">
            <a:spAutoFit/>
          </a:bodyPr>
          <a:lstStyle/>
          <a:p>
            <a:pPr marL="342900" lvl="0" indent="-342900" algn="just">
              <a:lnSpc>
                <a:spcPct val="150000"/>
              </a:lnSpc>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To create a responsive online system for ordering and reservation.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To implement a secure, user-friendly portal for customers.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To simplify backend order and table management for cafe staff.</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To provide real-time confirmation and recordkeeping for orders/ bookings.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Provide a convenient and user-friendly way for customers to order food online.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Streamline cafe operations by automating the ordering and payment process.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Increase sales and revenue by expanding the customer base and offering new sales channels.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Reduce errors and improve accuracy in order processing.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Gather customer data and feedback to improve service quality and marketing strategies.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Improving efficiency and reduce wait times for customers.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Implement loyalty programs to incentivize repeat orders and increase customer retention.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mj-lt"/>
              <a:buAutoNum type="arabicPeriod"/>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Stay competitive in the food industry by keeping up with changing customer preferences and market trends.</a:t>
            </a:r>
          </a:p>
          <a:p>
            <a:pPr lvl="0" algn="just">
              <a:lnSpc>
                <a:spcPct val="150000"/>
              </a:lnSpc>
              <a:spcAft>
                <a:spcPts val="800"/>
              </a:spcAft>
            </a:pPr>
            <a:endParaRPr lang="en-IN" kern="100" dirty="0">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8280400"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Need</a:t>
            </a:r>
            <a:r>
              <a:rPr lang="en-US" sz="3200" b="1"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s of Online Food Order &amp; Table Booking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p:cNvSpPr txBox="1"/>
          <p:nvPr/>
        </p:nvSpPr>
        <p:spPr>
          <a:xfrm>
            <a:off x="0" y="584775"/>
            <a:ext cx="12192000" cy="4729500"/>
          </a:xfrm>
          <a:prstGeom prst="rect">
            <a:avLst/>
          </a:prstGeom>
          <a:solidFill>
            <a:schemeClr val="bg1"/>
          </a:solidFill>
        </p:spPr>
        <p:txBody>
          <a:bodyPr wrap="square" rtlCol="0">
            <a:spAutoFit/>
          </a:bodyPr>
          <a:lstStyle/>
          <a:p>
            <a:pPr algn="just">
              <a:lnSpc>
                <a:spcPct val="150000"/>
              </a:lnSpc>
              <a:spcAft>
                <a:spcPts val="800"/>
              </a:spcAft>
              <a:buNone/>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Helping customers in placing meal orders whenever they want. Customers will be able to order their preferred foods at any time, but as we’ve already mentioned, this is only a limited option. As a result, café need to have a specific system in place that will allow them to serve a large number of customers while streamlining operations. One of the best platforms is ordering, which offers all of these services in addition to a host of cutting-edge features that have helped countless small and large enterprises themselves as market leaders.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Growing demand for online food services post-COVID-19.</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Enhancing customer experience with digital solutions.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Avoiding overcrowding and miscommunication at cafes.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Increasing order accuracy and transparency.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Efficient order queue and resource management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2794000"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p:cNvSpPr txBox="1"/>
          <p:nvPr/>
        </p:nvSpPr>
        <p:spPr>
          <a:xfrm>
            <a:off x="0" y="584775"/>
            <a:ext cx="12192000" cy="5854616"/>
          </a:xfrm>
          <a:prstGeom prst="rect">
            <a:avLst/>
          </a:prstGeom>
          <a:solidFill>
            <a:schemeClr val="bg1"/>
          </a:solidFill>
        </p:spPr>
        <p:txBody>
          <a:bodyPr wrap="square" rtlCol="0">
            <a:spAutoFit/>
          </a:bodyPr>
          <a:lstStyle/>
          <a:p>
            <a:pPr marL="342900" lvl="0" indent="-342900" algn="just">
              <a:lnSpc>
                <a:spcPct val="150000"/>
              </a:lnSpc>
              <a:buFont typeface="Symbol" panose="05050102010706020507" pitchFamily="18" charset="2"/>
              <a:buChar char=""/>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Online food ordering system also manages payment information for order details, order confirmation details and food items online.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It keeps track of all the data regarding categories, Payments, Orders, etc.</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Manage the category’s details.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User Signup/Login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Menu display with category filtering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Cart management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Order placement and tracking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Table booking interface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Admin management panel</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Feedback collection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Manage the order’s information by combining all Confirm Order data.</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798320" cy="584775"/>
          </a:xfrm>
          <a:prstGeom prst="rect">
            <a:avLst/>
          </a:prstGeom>
          <a:solidFill>
            <a:schemeClr val="accent1">
              <a:lumMod val="5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r>
              <a:rPr lang="en-US" sz="3200" b="1"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Features</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p:cNvSpPr txBox="1"/>
          <p:nvPr/>
        </p:nvSpPr>
        <p:spPr>
          <a:xfrm>
            <a:off x="0" y="584775"/>
            <a:ext cx="12192000" cy="5622052"/>
          </a:xfrm>
          <a:prstGeom prst="rect">
            <a:avLst/>
          </a:prstGeom>
          <a:solidFill>
            <a:schemeClr val="bg1"/>
          </a:solidFill>
        </p:spPr>
        <p:txBody>
          <a:bodyPr wrap="square" rtlCol="0">
            <a:spAutoFit/>
          </a:bodyPr>
          <a:lstStyle/>
          <a:p>
            <a:pPr marL="342900" lvl="0" indent="-342900" algn="just">
              <a:lnSpc>
                <a:spcPct val="150000"/>
              </a:lnSpc>
              <a:spcAft>
                <a:spcPts val="800"/>
              </a:spcAft>
              <a:buFont typeface="Symbol" panose="05050102010706020507" pitchFamily="18" charset="2"/>
              <a:buChar char=""/>
              <a:tabLst>
                <a:tab pos="3302000" algn="l"/>
              </a:tabLs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Based on products and components.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Django-based backend with SQLite.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CSRF protection and form validation.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Distinct admin and user roles.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Easily creating and altering issues.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User accounts are used to manage access and uphold security.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Straightforward status &amp; resolutions.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Attachment &amp; Additional Comments for more information.</a:t>
            </a:r>
          </a:p>
          <a:p>
            <a:endParaRPr lang="en-IN" dirty="0"/>
          </a:p>
          <a:p>
            <a:endParaRPr lang="en-IN" dirty="0"/>
          </a:p>
          <a:p>
            <a:endParaRPr lang="en-IN" dirty="0"/>
          </a:p>
          <a:p>
            <a:endParaRPr lang="en-IN" dirty="0"/>
          </a:p>
          <a:p>
            <a:endParaRPr lang="en-IN" dirty="0"/>
          </a:p>
        </p:txBody>
      </p:sp>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0</TotalTime>
  <Words>1723</Words>
  <Application>Microsoft Office PowerPoint</Application>
  <PresentationFormat>Widescreen</PresentationFormat>
  <Paragraphs>172</Paragraphs>
  <Slides>23</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Gill Sans MT</vt:lpstr>
      <vt:lpstr>Symbol</vt:lpstr>
      <vt:lpstr>Times New Roman</vt:lpstr>
      <vt:lpstr>Wingdings</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TEJASWINI GOSAVI</dc:creator>
  <cp:lastModifiedBy>TEJASWINI GOSAVI</cp:lastModifiedBy>
  <cp:revision>14</cp:revision>
  <dcterms:created xsi:type="dcterms:W3CDTF">2024-10-26T06:32:00Z</dcterms:created>
  <dcterms:modified xsi:type="dcterms:W3CDTF">2026-01-05T10:49:31Z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DFD22EF8236145AD9D8F769D0B5706CE_12</vt:lpwstr>
  </property>
  <property fmtid="{D5CDD505-2E9C-101B-9397-08002B2CF9AE}" pid="3" name="KSOProductBuildVer">
    <vt:lpwstr>1033-12.2.0.21931</vt:lpwstr>
  </property>
</Properties>
</file>

<file path=docProps/thumbnail.jpeg>
</file>